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2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4" r:id="rId9"/>
    <p:sldId id="263" r:id="rId10"/>
    <p:sldId id="267" r:id="rId11"/>
    <p:sldId id="268" r:id="rId12"/>
    <p:sldId id="269" r:id="rId13"/>
    <p:sldId id="266" r:id="rId14"/>
    <p:sldId id="270" r:id="rId15"/>
    <p:sldId id="286" r:id="rId16"/>
    <p:sldId id="271" r:id="rId17"/>
    <p:sldId id="287" r:id="rId18"/>
    <p:sldId id="272" r:id="rId19"/>
    <p:sldId id="277" r:id="rId20"/>
    <p:sldId id="273" r:id="rId21"/>
    <p:sldId id="288" r:id="rId22"/>
    <p:sldId id="278" r:id="rId23"/>
    <p:sldId id="274" r:id="rId24"/>
    <p:sldId id="283" r:id="rId25"/>
    <p:sldId id="276" r:id="rId26"/>
    <p:sldId id="275" r:id="rId27"/>
    <p:sldId id="279" r:id="rId28"/>
    <p:sldId id="284" r:id="rId29"/>
    <p:sldId id="285" r:id="rId30"/>
    <p:sldId id="280" r:id="rId31"/>
    <p:sldId id="281" r:id="rId32"/>
    <p:sldId id="28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19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49875-DB92-A044-B8BA-58F564025C63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4E039-B49F-724D-B66B-E91FD214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9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Discrete Fourier</a:t>
            </a:r>
            <a:r>
              <a:rPr lang="en-US" baseline="0" dirty="0" smtClean="0"/>
              <a:t> Transform!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7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5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Fourier_series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6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</a:t>
            </a:r>
            <a:r>
              <a:rPr lang="en-US" baseline="0" dirty="0" smtClean="0"/>
              <a:t> rotating around a circle.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is frequency. The number of revolutions per</a:t>
            </a:r>
            <a:r>
              <a:rPr lang="en-US" baseline="0" dirty="0" smtClean="0"/>
              <a:t> second.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0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Circles rotating</a:t>
            </a:r>
            <a:r>
              <a:rPr lang="en-US" baseline="0" dirty="0" smtClean="0"/>
              <a:t> at different speeds.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8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measured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2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value of the measured</a:t>
            </a:r>
            <a:r>
              <a:rPr lang="en-US" baseline="0" dirty="0" smtClean="0"/>
              <a:t> data controls the LENGTH of the “arm” of the clock face. The frequency determines the angle in 2 dimensions.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green</a:t>
            </a:r>
            <a:r>
              <a:rPr lang="en-US" baseline="0" dirty="0" smtClean="0"/>
              <a:t> “line” represents many individual points mapped around the circle. There are hundreds of points.</a:t>
            </a:r>
          </a:p>
          <a:p>
            <a:r>
              <a:rPr lang="en-US" baseline="0" dirty="0" smtClean="0"/>
              <a:t>The “time” dimension has been </a:t>
            </a:r>
            <a:r>
              <a:rPr lang="en-US" baseline="0" dirty="0" err="1" smtClean="0"/>
              <a:t>trasferred</a:t>
            </a:r>
            <a:r>
              <a:rPr lang="en-US" baseline="0" dirty="0" smtClean="0"/>
              <a:t> to a “spatial” dimension – time determines how far around the circle the points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0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2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Attribution:</a:t>
            </a:r>
            <a:r>
              <a:rPr lang="en-US" baseline="0" dirty="0" smtClean="0"/>
              <a:t> http://www-</a:t>
            </a:r>
            <a:r>
              <a:rPr lang="en-US" baseline="0" dirty="0" err="1" smtClean="0"/>
              <a:t>history.mcs.st</a:t>
            </a:r>
            <a:r>
              <a:rPr lang="en-US" baseline="0" dirty="0" smtClean="0"/>
              <a:t>-</a:t>
            </a:r>
            <a:r>
              <a:rPr lang="en-US" baseline="0" dirty="0" err="1" smtClean="0"/>
              <a:t>andrews.ac.uk</a:t>
            </a:r>
            <a:r>
              <a:rPr lang="en-US" baseline="0" dirty="0" smtClean="0"/>
              <a:t>/Biographies/</a:t>
            </a:r>
            <a:r>
              <a:rPr lang="en-US" baseline="0" dirty="0" err="1" smtClean="0"/>
              <a:t>Euler.html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4E039-B49F-724D-B66B-E91FD21457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3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0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5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8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4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5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8207C-17CA-6548-B275-895DBC6276F7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E5E64-EF7E-804E-A4CC-D554ED3A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1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Series Super Powers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Understanding the Fourier Transform, FFT, and Basic Time-series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7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to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Time</a:t>
            </a:r>
            <a:r>
              <a:rPr lang="en-US" dirty="0" smtClean="0"/>
              <a:t> is been transferred to the </a:t>
            </a:r>
            <a:r>
              <a:rPr lang="en-US" b="1" dirty="0" smtClean="0"/>
              <a:t>position</a:t>
            </a:r>
            <a:r>
              <a:rPr lang="en-US" dirty="0" smtClean="0"/>
              <a:t> of the “clock hand” around the circle.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2564575" y="3353412"/>
            <a:ext cx="2996112" cy="299611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33168" y="4389120"/>
            <a:ext cx="1627519" cy="480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933168" y="3957605"/>
            <a:ext cx="1368595" cy="879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683984" y="4302818"/>
            <a:ext cx="123296" cy="567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8247" y="4290489"/>
            <a:ext cx="3075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passes –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s</a:t>
            </a:r>
            <a:endParaRPr lang="en-US" baseline="-25000" dirty="0" smtClean="0"/>
          </a:p>
          <a:p>
            <a:r>
              <a:rPr lang="en-US" dirty="0" smtClean="0"/>
              <a:t>Distance passes – speed x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308571"/>
            <a:ext cx="3422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Distance:</a:t>
            </a:r>
          </a:p>
          <a:p>
            <a:r>
              <a:rPr lang="en-US" dirty="0" smtClean="0"/>
              <a:t>(2πf </a:t>
            </a:r>
            <a:r>
              <a:rPr lang="en-US" dirty="0" err="1" smtClean="0"/>
              <a:t>Ts</a:t>
            </a:r>
            <a:r>
              <a:rPr lang="en-US" dirty="0" smtClean="0"/>
              <a:t>) radius/seconds x seconds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4" idx="6"/>
          </p:cNvCxnSpPr>
          <p:nvPr/>
        </p:nvCxnSpPr>
        <p:spPr>
          <a:xfrm flipV="1">
            <a:off x="3933168" y="4851468"/>
            <a:ext cx="1627519" cy="18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437390" y="3846644"/>
            <a:ext cx="246593" cy="443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18247" y="377293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2T</a:t>
            </a:r>
            <a:r>
              <a:rPr lang="en-US" baseline="-25000" dirty="0" smtClean="0"/>
              <a:t>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933168" y="3563078"/>
            <a:ext cx="912397" cy="1288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981191" y="3402799"/>
            <a:ext cx="456200" cy="443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60687" y="334580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3T</a:t>
            </a:r>
            <a:r>
              <a:rPr lang="en-US" baseline="-25000" dirty="0" smtClean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1148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the Signal on Different Frequency Circles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789" b="678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46595" y="1824690"/>
            <a:ext cx="19234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frequency of the circle goes up, the signal gets stretched further around the circle. At each time step (</a:t>
            </a:r>
            <a:r>
              <a:rPr lang="en-US" dirty="0" err="1" smtClean="0"/>
              <a:t>Ts</a:t>
            </a:r>
            <a:r>
              <a:rPr lang="en-US" dirty="0" smtClean="0"/>
              <a:t>) of the measured signal the “clock hand” travels around the circle.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0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Now we Have a Bunch of Measurements in 2 Dimensions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measured point now lives in 2 dimensions.</a:t>
            </a:r>
          </a:p>
          <a:p>
            <a:r>
              <a:rPr lang="en-US" dirty="0" smtClean="0"/>
              <a:t>We call this a “vector”.</a:t>
            </a:r>
          </a:p>
          <a:p>
            <a:r>
              <a:rPr lang="en-US" dirty="0" smtClean="0"/>
              <a:t>We can add vectors together.</a:t>
            </a:r>
          </a:p>
          <a:p>
            <a:r>
              <a:rPr lang="en-US" dirty="0" smtClean="0"/>
              <a:t>Let’s </a:t>
            </a:r>
            <a:r>
              <a:rPr lang="en-US" b="1" dirty="0" smtClean="0"/>
              <a:t>SUM ALL THE POINTS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7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2Dimensional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called “vectors” – add dimensions independently.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157883" y="4426107"/>
            <a:ext cx="764252" cy="71508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922135" y="4426107"/>
            <a:ext cx="780629" cy="71508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22135" y="2798680"/>
            <a:ext cx="0" cy="25027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13826" y="5141189"/>
            <a:ext cx="24536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922135" y="5141188"/>
            <a:ext cx="780629" cy="0"/>
          </a:xfrm>
          <a:prstGeom prst="line">
            <a:avLst/>
          </a:prstGeom>
          <a:ln>
            <a:solidFill>
              <a:srgbClr val="604A7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50652" y="4405901"/>
            <a:ext cx="0" cy="715081"/>
          </a:xfrm>
          <a:prstGeom prst="line">
            <a:avLst/>
          </a:prstGeom>
          <a:ln>
            <a:solidFill>
              <a:srgbClr val="604A7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41506" y="5141190"/>
            <a:ext cx="780629" cy="0"/>
          </a:xfrm>
          <a:prstGeom prst="line">
            <a:avLst/>
          </a:prstGeom>
          <a:ln>
            <a:solidFill>
              <a:srgbClr val="77933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97683" y="4426109"/>
            <a:ext cx="0" cy="715081"/>
          </a:xfrm>
          <a:prstGeom prst="line">
            <a:avLst/>
          </a:prstGeom>
          <a:ln>
            <a:solidFill>
              <a:srgbClr val="77933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97542" y="4179527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839654" y="4069106"/>
            <a:ext cx="31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13153" y="242147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A+B = C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131000" y="2753814"/>
            <a:ext cx="0" cy="25027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22691" y="5096323"/>
            <a:ext cx="24536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55660" y="3666160"/>
            <a:ext cx="0" cy="715081"/>
          </a:xfrm>
          <a:prstGeom prst="line">
            <a:avLst/>
          </a:prstGeom>
          <a:ln>
            <a:solidFill>
              <a:srgbClr val="604A7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106340" y="4381241"/>
            <a:ext cx="0" cy="715081"/>
          </a:xfrm>
          <a:prstGeom prst="line">
            <a:avLst/>
          </a:prstGeom>
          <a:ln>
            <a:solidFill>
              <a:srgbClr val="77933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06407" y="413466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8519" y="4024240"/>
            <a:ext cx="31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131000" y="3666160"/>
            <a:ext cx="0" cy="143016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31000" y="4381240"/>
            <a:ext cx="780629" cy="715082"/>
          </a:xfrm>
          <a:prstGeom prst="straightConnector1">
            <a:avLst/>
          </a:prstGeom>
          <a:ln>
            <a:solidFill>
              <a:schemeClr val="accent4">
                <a:lumMod val="75000"/>
                <a:alpha val="33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362577" y="3678490"/>
            <a:ext cx="780629" cy="715082"/>
          </a:xfrm>
          <a:prstGeom prst="straightConnector1">
            <a:avLst/>
          </a:prstGeom>
          <a:ln>
            <a:solidFill>
              <a:schemeClr val="accent4">
                <a:lumMod val="75000"/>
                <a:alpha val="33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7106340" y="3666158"/>
            <a:ext cx="764252" cy="715082"/>
          </a:xfrm>
          <a:prstGeom prst="straightConnector1">
            <a:avLst/>
          </a:prstGeom>
          <a:ln>
            <a:solidFill>
              <a:schemeClr val="accent3">
                <a:lumMod val="75000"/>
                <a:alpha val="2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342088" y="4393572"/>
            <a:ext cx="764252" cy="715082"/>
          </a:xfrm>
          <a:prstGeom prst="straightConnector1">
            <a:avLst/>
          </a:prstGeom>
          <a:ln>
            <a:solidFill>
              <a:schemeClr val="accent3">
                <a:lumMod val="75000"/>
                <a:alpha val="2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57200" y="5905586"/>
            <a:ext cx="547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 on </a:t>
            </a:r>
            <a:r>
              <a:rPr lang="en-US" b="1" dirty="0" smtClean="0"/>
              <a:t>opposite sides </a:t>
            </a:r>
            <a:r>
              <a:rPr lang="en-US" dirty="0" smtClean="0"/>
              <a:t>add destructively – get smaller.</a:t>
            </a:r>
          </a:p>
          <a:p>
            <a:r>
              <a:rPr lang="en-US" dirty="0" smtClean="0"/>
              <a:t>Points “near” each other add together to be bigger.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4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have Lengths and Angles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point in 2 dimensions can be expressed by it’s </a:t>
            </a:r>
            <a:r>
              <a:rPr lang="en-US" b="1" dirty="0" smtClean="0"/>
              <a:t>horizontal </a:t>
            </a:r>
            <a:r>
              <a:rPr lang="en-US" dirty="0" smtClean="0"/>
              <a:t>and </a:t>
            </a:r>
            <a:r>
              <a:rPr lang="en-US" b="1" dirty="0" smtClean="0"/>
              <a:t>vertical </a:t>
            </a:r>
            <a:r>
              <a:rPr lang="en-US" dirty="0" smtClean="0"/>
              <a:t>location </a:t>
            </a:r>
            <a:r>
              <a:rPr lang="en-US" b="1" dirty="0" smtClean="0"/>
              <a:t>OR</a:t>
            </a:r>
          </a:p>
          <a:p>
            <a:r>
              <a:rPr lang="en-US" dirty="0" smtClean="0"/>
              <a:t>Described by it’s </a:t>
            </a:r>
            <a:r>
              <a:rPr lang="en-US" b="1" dirty="0" smtClean="0"/>
              <a:t>length </a:t>
            </a:r>
            <a:r>
              <a:rPr lang="en-US" dirty="0" smtClean="0"/>
              <a:t>and </a:t>
            </a:r>
            <a:r>
              <a:rPr lang="en-US" b="1" dirty="0" smtClean="0"/>
              <a:t>angle.</a:t>
            </a:r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194684" y="3871308"/>
            <a:ext cx="0" cy="25027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689167" y="6213817"/>
            <a:ext cx="24536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415322" y="4253509"/>
            <a:ext cx="135627" cy="1356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194684" y="4389136"/>
            <a:ext cx="1220638" cy="1824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194685" y="6193620"/>
            <a:ext cx="1356264" cy="20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493739" y="4302833"/>
            <a:ext cx="0" cy="1977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2601563" y="5597361"/>
            <a:ext cx="419209" cy="604120"/>
          </a:xfrm>
          <a:custGeom>
            <a:avLst/>
            <a:gdLst>
              <a:gd name="connsiteX0" fmla="*/ 0 w 419209"/>
              <a:gd name="connsiteY0" fmla="*/ 0 h 604120"/>
              <a:gd name="connsiteX1" fmla="*/ 320572 w 419209"/>
              <a:gd name="connsiteY1" fmla="*/ 234251 h 604120"/>
              <a:gd name="connsiteX2" fmla="*/ 419209 w 419209"/>
              <a:gd name="connsiteY2" fmla="*/ 604120 h 60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209" h="604120">
                <a:moveTo>
                  <a:pt x="0" y="0"/>
                </a:moveTo>
                <a:cubicBezTo>
                  <a:pt x="125352" y="66782"/>
                  <a:pt x="250704" y="133564"/>
                  <a:pt x="320572" y="234251"/>
                </a:cubicBezTo>
                <a:cubicBezTo>
                  <a:pt x="390440" y="334938"/>
                  <a:pt x="419209" y="604120"/>
                  <a:pt x="419209" y="60412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8269089">
            <a:off x="2242029" y="4876800"/>
            <a:ext cx="8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25858" y="5412695"/>
            <a:ext cx="715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12342" y="3896506"/>
            <a:ext cx="67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the 2D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ourier_oscon2_sm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329"/>
            <a:ext cx="9144000" cy="5818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615" y="2108257"/>
            <a:ext cx="2534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all the 2D points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615" y="5342903"/>
            <a:ext cx="205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</a:t>
            </a:r>
            <a:r>
              <a:rPr lang="en-US" b="1" dirty="0" smtClean="0"/>
              <a:t>length </a:t>
            </a:r>
            <a:r>
              <a:rPr lang="en-US" dirty="0" smtClean="0"/>
              <a:t>of the average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a different Signal?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45" y="3166220"/>
            <a:ext cx="5548837" cy="12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urier_oscon_2nd_signal_freqplo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3" y="940973"/>
            <a:ext cx="9144000" cy="5818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a Different Signal?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" y="5533386"/>
            <a:ext cx="5548837" cy="12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Leonard Euler</a:t>
            </a:r>
            <a:endParaRPr lang="en-US" dirty="0"/>
          </a:p>
        </p:txBody>
      </p:sp>
      <p:pic>
        <p:nvPicPr>
          <p:cNvPr id="13" name="Content Placeholder 12" descr="Euler_3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91" r="-60591"/>
          <a:stretch>
            <a:fillRect/>
          </a:stretch>
        </p:blipFill>
        <p:spPr>
          <a:xfrm>
            <a:off x="-1696893" y="1600200"/>
            <a:ext cx="8229600" cy="4525963"/>
          </a:xfrm>
        </p:spPr>
      </p:pic>
      <p:sp>
        <p:nvSpPr>
          <p:cNvPr id="14" name="TextBox 13"/>
          <p:cNvSpPr txBox="1"/>
          <p:nvPr/>
        </p:nvSpPr>
        <p:spPr>
          <a:xfrm>
            <a:off x="4719083" y="1600199"/>
            <a:ext cx="4059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write the sum of a cosine and and sine in two dimensions in a compact form: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857" y="2878628"/>
            <a:ext cx="24257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3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ier_oscon_1d_poi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48" y="733575"/>
            <a:ext cx="54864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the story of a moving point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83487" y="585209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This type of motion, moving to the right, slowing to a start and then moving to the left - has a name. It's called "sinusoidal" motion.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9244" y="2126934"/>
            <a:ext cx="2039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position = </a:t>
            </a:r>
            <a:r>
              <a:rPr lang="en-US" dirty="0" err="1" smtClean="0"/>
              <a:t>cos</a:t>
            </a:r>
            <a:r>
              <a:rPr lang="en-US" dirty="0" smtClean="0"/>
              <a:t>(</a:t>
            </a:r>
            <a:r>
              <a:rPr lang="en-US" dirty="0"/>
              <a:t>time)</a:t>
            </a:r>
          </a:p>
        </p:txBody>
      </p:sp>
    </p:spTree>
    <p:extLst>
      <p:ext uri="{BB962C8B-B14F-4D97-AF65-F5344CB8AC3E}">
        <p14:creationId xmlns:p14="http://schemas.microsoft.com/office/powerpoint/2010/main" val="194666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Mathematically This 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1689070"/>
            <a:ext cx="4037213" cy="2705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585" y="4923860"/>
            <a:ext cx="4495800" cy="63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2111" y="2626075"/>
            <a:ext cx="68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x[n]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900" y="4399089"/>
            <a:ext cx="154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n: 1 2 3 …  N</a:t>
            </a:r>
            <a:endParaRPr lang="en-US" dirty="0">
              <a:latin typeface="American Typewriter"/>
              <a:cs typeface="American Typewrit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46594" y="3279511"/>
            <a:ext cx="752110" cy="7521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4224" y="4228306"/>
            <a:ext cx="431538" cy="4315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320" y="1964738"/>
            <a:ext cx="1158990" cy="11589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82192" y="2216517"/>
            <a:ext cx="172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exp</a:t>
            </a:r>
            <a:r>
              <a:rPr lang="en-US" sz="2800" dirty="0" smtClean="0"/>
              <a:t>(-j2πf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6171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6" imgW="114300" imgH="165100" progId="Equation.3">
                  <p:embed/>
                </p:oleObj>
              </mc:Choice>
              <mc:Fallback>
                <p:oleObj name="Equation" r:id="rId6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82192" y="3279511"/>
            <a:ext cx="172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exp</a:t>
            </a:r>
            <a:r>
              <a:rPr lang="en-US" sz="2800" dirty="0" smtClean="0"/>
              <a:t>(-j2πf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534592" y="4137479"/>
            <a:ext cx="172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exp</a:t>
            </a:r>
            <a:r>
              <a:rPr lang="en-US" sz="2800" dirty="0" smtClean="0"/>
              <a:t>(-j2πf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98704" y="6053533"/>
            <a:ext cx="7465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X[</a:t>
            </a:r>
            <a:r>
              <a:rPr lang="en-US" sz="3600" dirty="0" err="1" smtClean="0"/>
              <a:t>f</a:t>
            </a:r>
            <a:r>
              <a:rPr lang="en-US" sz="3600" baseline="-25000" dirty="0" err="1" smtClean="0"/>
              <a:t>k</a:t>
            </a:r>
            <a:r>
              <a:rPr lang="en-US" sz="3600" dirty="0" smtClean="0"/>
              <a:t>] = </a:t>
            </a:r>
            <a:r>
              <a:rPr lang="en-US" sz="3600" dirty="0" err="1" smtClean="0"/>
              <a:t>SUM</a:t>
            </a:r>
            <a:r>
              <a:rPr lang="en-US" sz="3600" baseline="-25000" dirty="0" err="1" smtClean="0"/>
              <a:t>n</a:t>
            </a:r>
            <a:r>
              <a:rPr lang="en-US" sz="3600" dirty="0" smtClean="0"/>
              <a:t>(x[n] * </a:t>
            </a:r>
            <a:r>
              <a:rPr lang="en-US" sz="3600" dirty="0" err="1" smtClean="0"/>
              <a:t>exp</a:t>
            </a:r>
            <a:r>
              <a:rPr lang="en-US" sz="3600" dirty="0"/>
              <a:t>[</a:t>
            </a:r>
            <a:r>
              <a:rPr lang="en-US" sz="3600" dirty="0" smtClean="0"/>
              <a:t>-j2π</a:t>
            </a:r>
            <a:r>
              <a:rPr lang="en-US" sz="3600" dirty="0" err="1" smtClean="0"/>
              <a:t>f</a:t>
            </a:r>
            <a:r>
              <a:rPr lang="en-US" sz="3600" baseline="-25000" dirty="0" err="1" smtClean="0"/>
              <a:t>k</a:t>
            </a:r>
            <a:r>
              <a:rPr lang="en-US" sz="3600" dirty="0" smtClean="0"/>
              <a:t>* {n/N} ] )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271660" y="5097195"/>
            <a:ext cx="3168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n/N </a:t>
            </a:r>
            <a:r>
              <a:rPr lang="en-US" dirty="0" smtClean="0"/>
              <a:t>– the percentage of distance around the circle for each sample.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75540" y="2502785"/>
            <a:ext cx="193576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 Frequency 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65419" y="2502785"/>
            <a:ext cx="221489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Arrange Measured Points around Circle of Frequency 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50521" y="3978840"/>
            <a:ext cx="221489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Average All Points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25416" y="3978840"/>
            <a:ext cx="221489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</a:t>
            </a:r>
            <a:r>
              <a:rPr lang="en-US" b="1" dirty="0" smtClean="0"/>
              <a:t>Length</a:t>
            </a:r>
            <a:r>
              <a:rPr lang="en-US" dirty="0" smtClean="0"/>
              <a:t> and </a:t>
            </a:r>
            <a:r>
              <a:rPr lang="en-US" b="1" dirty="0" smtClean="0"/>
              <a:t>Angle</a:t>
            </a:r>
            <a:r>
              <a:rPr lang="en-US" dirty="0" smtClean="0"/>
              <a:t> of Average Vector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8707" y="2502785"/>
            <a:ext cx="193576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Measure Data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  <a:endCxn id="4" idx="1"/>
          </p:cNvCxnSpPr>
          <p:nvPr/>
        </p:nvCxnSpPr>
        <p:spPr>
          <a:xfrm>
            <a:off x="2174467" y="2959985"/>
            <a:ext cx="5010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4611300" y="2959985"/>
            <a:ext cx="3541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 flipH="1">
            <a:off x="3857970" y="3417185"/>
            <a:ext cx="2214898" cy="561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>
            <a:off x="4965419" y="4436040"/>
            <a:ext cx="7599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Elbow Connector 24"/>
          <p:cNvCxnSpPr>
            <a:stCxn id="7" idx="2"/>
            <a:endCxn id="4" idx="1"/>
          </p:cNvCxnSpPr>
          <p:nvPr/>
        </p:nvCxnSpPr>
        <p:spPr>
          <a:xfrm rot="5400000" flipH="1">
            <a:off x="3787575" y="1847951"/>
            <a:ext cx="1933255" cy="4157325"/>
          </a:xfrm>
          <a:prstGeom prst="bentConnector4">
            <a:avLst>
              <a:gd name="adj1" fmla="val -22029"/>
              <a:gd name="adj2" fmla="val 105499"/>
            </a:avLst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8" name="Rectangle 27"/>
          <p:cNvSpPr/>
          <p:nvPr/>
        </p:nvSpPr>
        <p:spPr>
          <a:xfrm>
            <a:off x="5725416" y="5610719"/>
            <a:ext cx="221489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Plot Power vs. Frequency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7" idx="2"/>
            <a:endCxn id="28" idx="0"/>
          </p:cNvCxnSpPr>
          <p:nvPr/>
        </p:nvCxnSpPr>
        <p:spPr>
          <a:xfrm>
            <a:off x="6832865" y="4893240"/>
            <a:ext cx="0" cy="717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Rectangle 30"/>
          <p:cNvSpPr/>
          <p:nvPr/>
        </p:nvSpPr>
        <p:spPr>
          <a:xfrm>
            <a:off x="2280991" y="1947981"/>
            <a:ext cx="5942907" cy="35384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7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Dot Product of Measurements and Phase Vector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98771" y="2083599"/>
            <a:ext cx="5178466" cy="579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Series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98771" y="2897312"/>
            <a:ext cx="5178466" cy="6041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Phase Vectors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23435" y="2527980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3435" y="3748550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4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sample rate 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s</a:t>
            </a:r>
            <a:r>
              <a:rPr lang="en-US" dirty="0" smtClean="0"/>
              <a:t>) doesn’t explicitly appear in the equation. It’s independent of the math and is used for interpretation. </a:t>
            </a:r>
          </a:p>
          <a:p>
            <a:r>
              <a:rPr lang="en-US" dirty="0" smtClean="0"/>
              <a:t>There’s no point in measuring frequencies greater than (Sampling Frequency)/2.</a:t>
            </a:r>
          </a:p>
          <a:p>
            <a:r>
              <a:rPr lang="en-US" dirty="0" smtClean="0"/>
              <a:t>Each frequency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k</a:t>
            </a:r>
            <a:r>
              <a:rPr lang="en-US" dirty="0" smtClean="0"/>
              <a:t> is computed by taking the sum of </a:t>
            </a:r>
            <a:r>
              <a:rPr lang="en-US" b="1" dirty="0" smtClean="0"/>
              <a:t>ALL MEASURED POINTS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72" y="5808663"/>
            <a:ext cx="4495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View in Reverse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think of a measured signal as being approximated by the sum of many rotating circles: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0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82" y="1801381"/>
            <a:ext cx="78243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ft</a:t>
            </a:r>
            <a:r>
              <a:rPr lang="en-US" dirty="0" smtClean="0"/>
              <a:t> = []</a:t>
            </a:r>
          </a:p>
          <a:p>
            <a:r>
              <a:rPr lang="en-US" dirty="0" smtClean="0"/>
              <a:t>for frequency in </a:t>
            </a:r>
            <a:r>
              <a:rPr lang="en-US" dirty="0" err="1" smtClean="0"/>
              <a:t>frequences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average_point</a:t>
            </a:r>
            <a:r>
              <a:rPr lang="en-US" dirty="0" smtClean="0"/>
              <a:t> = 0. + 1*j*0.</a:t>
            </a:r>
          </a:p>
          <a:p>
            <a:r>
              <a:rPr lang="en-US" dirty="0" smtClean="0"/>
              <a:t>    for </a:t>
            </a:r>
            <a:r>
              <a:rPr lang="en-US" dirty="0" err="1" smtClean="0"/>
              <a:t>n,meas</a:t>
            </a:r>
            <a:r>
              <a:rPr lang="en-US" dirty="0" smtClean="0"/>
              <a:t> in zip(range(1,N_measurements),measurements):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fractional_distance</a:t>
            </a:r>
            <a:r>
              <a:rPr lang="en-US" dirty="0" smtClean="0"/>
              <a:t> = float(n)/</a:t>
            </a:r>
            <a:r>
              <a:rPr lang="en-US" dirty="0" err="1" smtClean="0"/>
              <a:t>N_measurements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average_point</a:t>
            </a:r>
            <a:r>
              <a:rPr lang="en-US" dirty="0" smtClean="0"/>
              <a:t> += </a:t>
            </a:r>
            <a:r>
              <a:rPr lang="en-US" dirty="0" err="1" smtClean="0"/>
              <a:t>meas</a:t>
            </a:r>
            <a:r>
              <a:rPr lang="en-US" dirty="0" smtClean="0"/>
              <a:t>*</a:t>
            </a:r>
            <a:r>
              <a:rPr lang="en-US" dirty="0" err="1" smtClean="0"/>
              <a:t>np.exp</a:t>
            </a:r>
            <a:r>
              <a:rPr lang="en-US" dirty="0" smtClean="0"/>
              <a:t>(-1j*2*pi*frequency*</a:t>
            </a:r>
            <a:r>
              <a:rPr lang="en-US" dirty="0" err="1" smtClean="0"/>
              <a:t>fractional_distance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average_point</a:t>
            </a:r>
            <a:r>
              <a:rPr lang="en-US" dirty="0" smtClean="0"/>
              <a:t> /= </a:t>
            </a:r>
            <a:r>
              <a:rPr lang="en-US" dirty="0" err="1" smtClean="0"/>
              <a:t>average_point</a:t>
            </a:r>
            <a:r>
              <a:rPr lang="en-US" dirty="0" smtClean="0"/>
              <a:t> / </a:t>
            </a:r>
            <a:r>
              <a:rPr lang="en-US" dirty="0" err="1" smtClean="0"/>
              <a:t>N_measurements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ft.append</a:t>
            </a:r>
            <a:r>
              <a:rPr lang="en-US" dirty="0" smtClean="0"/>
              <a:t>(</a:t>
            </a:r>
            <a:r>
              <a:rPr lang="en-US" dirty="0" err="1" smtClean="0"/>
              <a:t>average_point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5523387"/>
            <a:ext cx="7557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Ft is a vector of complex numbers – the real and imaginary location of each point. The length is abs(</a:t>
            </a:r>
            <a:r>
              <a:rPr lang="en-US" dirty="0" err="1" smtClean="0"/>
              <a:t>ft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3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Fourier Transform (FFT)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naive discrete Fourier transform is O(N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</a:p>
          <a:p>
            <a:r>
              <a:rPr lang="en-US" dirty="0" smtClean="0"/>
              <a:t>Cooley-</a:t>
            </a:r>
            <a:r>
              <a:rPr lang="en-US" dirty="0" err="1" smtClean="0"/>
              <a:t>Tukey</a:t>
            </a:r>
            <a:r>
              <a:rPr lang="en-US" dirty="0" smtClean="0"/>
              <a:t> reduced to O(n log n) – the Fast Fourier Transform (FFT).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" y="24658"/>
            <a:ext cx="1313597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92" y="24659"/>
            <a:ext cx="1117377" cy="1601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24099" y="1256901"/>
            <a:ext cx="100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J. Cooley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730" y="12308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J. </a:t>
            </a:r>
            <a:r>
              <a:rPr lang="en-US" dirty="0" err="1" smtClean="0">
                <a:solidFill>
                  <a:schemeClr val="bg1"/>
                </a:solidFill>
              </a:rPr>
              <a:t>Tukey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75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33" y="2680011"/>
            <a:ext cx="4992575" cy="27175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64" y="1791629"/>
            <a:ext cx="1766251" cy="390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FFT Return?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44069" y="1651692"/>
            <a:ext cx="2761849" cy="1060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FFT(</a:t>
            </a:r>
            <a:r>
              <a:rPr lang="en-US" dirty="0" err="1" smtClean="0"/>
              <a:t>x,N</a:t>
            </a:r>
            <a:r>
              <a:rPr lang="en-US" dirty="0" smtClean="0"/>
              <a:t>):</a:t>
            </a:r>
          </a:p>
          <a:p>
            <a:pPr algn="ctr"/>
            <a:r>
              <a:rPr lang="en-US" dirty="0" smtClean="0"/>
              <a:t>X – time series</a:t>
            </a:r>
          </a:p>
          <a:p>
            <a:pPr algn="ctr"/>
            <a:r>
              <a:rPr lang="en-US" dirty="0" smtClean="0"/>
              <a:t>N – number of bins to calculate</a:t>
            </a:r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1775475" y="2182035"/>
            <a:ext cx="13685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TextBox 7"/>
          <p:cNvSpPr txBox="1"/>
          <p:nvPr/>
        </p:nvSpPr>
        <p:spPr>
          <a:xfrm>
            <a:off x="0" y="5288339"/>
            <a:ext cx="741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transform is symmetric around </a:t>
            </a:r>
            <a:r>
              <a:rPr lang="en-US" dirty="0" err="1" smtClean="0"/>
              <a:t>Fs</a:t>
            </a:r>
            <a:r>
              <a:rPr lang="en-US" dirty="0" smtClean="0"/>
              <a:t>/2:</a:t>
            </a:r>
          </a:p>
          <a:p>
            <a:r>
              <a:rPr lang="en-US" dirty="0" smtClean="0"/>
              <a:t>e.g. If you sample at 100 Hz, the </a:t>
            </a:r>
            <a:r>
              <a:rPr lang="en-US" b="1" dirty="0" smtClean="0"/>
              <a:t>FFT(10Hz)</a:t>
            </a:r>
            <a:r>
              <a:rPr lang="en-US" dirty="0" smtClean="0"/>
              <a:t> will look like </a:t>
            </a:r>
            <a:r>
              <a:rPr lang="en-US" b="1" dirty="0" smtClean="0"/>
              <a:t>FFT(190 Hz)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function returns the FFT evaluated from 0 Hz all the way up to </a:t>
            </a:r>
            <a:r>
              <a:rPr lang="en-US" dirty="0" err="1" smtClean="0"/>
              <a:t>Fs</a:t>
            </a:r>
            <a:r>
              <a:rPr lang="en-US" dirty="0" smtClean="0"/>
              <a:t> Hz – half of this is redundant*.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488668"/>
            <a:ext cx="698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*If your measured signal is complex, this isn’t true. This is rarely the case.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9622" y="1467026"/>
            <a:ext cx="547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x[n]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05918" y="2182035"/>
            <a:ext cx="136859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Rectangle 11"/>
          <p:cNvSpPr/>
          <p:nvPr/>
        </p:nvSpPr>
        <p:spPr>
          <a:xfrm>
            <a:off x="7041708" y="1729678"/>
            <a:ext cx="75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FFT[k]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87148" y="2120101"/>
            <a:ext cx="161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is from 0 to 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7346" y="2872654"/>
            <a:ext cx="21566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only care about FFT[0] to FFT[N/2]. Usually you only care about the absolute value of the complex (2 dimensional) output.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5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Frequencies Does the Output Correspond to?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18490" y="2182035"/>
            <a:ext cx="266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N_fft</a:t>
            </a:r>
            <a:r>
              <a:rPr lang="en-US" dirty="0"/>
              <a:t> = 256.0</a:t>
            </a:r>
          </a:p>
          <a:p>
            <a:r>
              <a:rPr lang="en-US" dirty="0" err="1"/>
              <a:t>Fs</a:t>
            </a:r>
            <a:r>
              <a:rPr lang="en-US" dirty="0"/>
              <a:t> = 200</a:t>
            </a:r>
          </a:p>
          <a:p>
            <a:r>
              <a:rPr lang="en-US" dirty="0" err="1"/>
              <a:t>freqsig</a:t>
            </a:r>
            <a:r>
              <a:rPr lang="en-US" dirty="0"/>
              <a:t> = </a:t>
            </a:r>
            <a:r>
              <a:rPr lang="en-US" dirty="0" err="1"/>
              <a:t>fft.fft</a:t>
            </a:r>
            <a:r>
              <a:rPr lang="en-US" dirty="0"/>
              <a:t>(</a:t>
            </a:r>
            <a:r>
              <a:rPr lang="en-US" dirty="0" err="1"/>
              <a:t>sig,n</a:t>
            </a:r>
            <a:r>
              <a:rPr lang="en-US" dirty="0"/>
              <a:t>=</a:t>
            </a:r>
            <a:r>
              <a:rPr lang="en-US" dirty="0" err="1"/>
              <a:t>N_fft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2" y="1609462"/>
            <a:ext cx="3170137" cy="7007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88791" y="1819692"/>
            <a:ext cx="436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sig</a:t>
            </a:r>
          </a:p>
        </p:txBody>
      </p:sp>
      <p:sp>
        <p:nvSpPr>
          <p:cNvPr id="7" name="Rectangle 6"/>
          <p:cNvSpPr/>
          <p:nvPr/>
        </p:nvSpPr>
        <p:spPr>
          <a:xfrm>
            <a:off x="3588791" y="3743571"/>
            <a:ext cx="130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abs(</a:t>
            </a:r>
            <a:r>
              <a:rPr lang="en-US" dirty="0" err="1" smtClean="0"/>
              <a:t>freqsig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" y="3161923"/>
            <a:ext cx="3415361" cy="18590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36901" y="4343619"/>
            <a:ext cx="3531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freq_axis</a:t>
            </a:r>
            <a:r>
              <a:rPr lang="en-US" dirty="0"/>
              <a:t> = </a:t>
            </a:r>
            <a:r>
              <a:rPr lang="en-US" dirty="0" err="1"/>
              <a:t>np.arange</a:t>
            </a:r>
            <a:r>
              <a:rPr lang="en-US" dirty="0"/>
              <a:t>(0,Fs,Fs/</a:t>
            </a:r>
            <a:r>
              <a:rPr lang="en-US" dirty="0" err="1"/>
              <a:t>N_fft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9004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Bins?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28079" cy="489717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Each array element of the FFT corresponds to a frequency bin. Each bin is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s</a:t>
            </a:r>
            <a:r>
              <a:rPr lang="en-US" dirty="0" smtClean="0"/>
              <a:t>/N_FFT wide.</a:t>
            </a:r>
          </a:p>
          <a:p>
            <a:r>
              <a:rPr lang="en-US" dirty="0" smtClean="0"/>
              <a:t>The more measurements you have, the better precision you get (limited by floor(log2(</a:t>
            </a:r>
            <a:r>
              <a:rPr lang="en-US" dirty="0" err="1" smtClean="0"/>
              <a:t>N_samples</a:t>
            </a:r>
            <a:r>
              <a:rPr lang="en-US" dirty="0" smtClean="0"/>
              <a:t>))</a:t>
            </a:r>
            <a:endParaRPr lang="en-US" dirty="0"/>
          </a:p>
        </p:txBody>
      </p:sp>
      <p:pic>
        <p:nvPicPr>
          <p:cNvPr id="4" name="Picture 3" descr="fourier_oscon_num_bi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58" y="2907492"/>
            <a:ext cx="3950507" cy="3950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51" y="1417638"/>
            <a:ext cx="3378200" cy="11303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584053" y="2547938"/>
            <a:ext cx="1023360" cy="71924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42729" y="254793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6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ier_oscon_2d_poi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10" y="443902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it moved in 2 dimensions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48029"/>
            <a:ext cx="36865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points motion in both dimensions was independent of each other. For various reasons we call the two dimensions this point moves in the *real* and the *imaginary* axis. In fact though, there's nothing truly imaginary about it.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506" y="3019863"/>
            <a:ext cx="2212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Horizontal Dimension</a:t>
            </a:r>
          </a:p>
          <a:p>
            <a:r>
              <a:rPr lang="en-US" dirty="0" smtClean="0"/>
              <a:t>“real”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09824" y="1654745"/>
            <a:ext cx="1954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Vertical Dimension</a:t>
            </a:r>
          </a:p>
          <a:p>
            <a:r>
              <a:rPr lang="en-US" dirty="0" smtClean="0"/>
              <a:t>“Imaginary”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07311" y="6475370"/>
            <a:ext cx="3063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Horizontal Position </a:t>
            </a:r>
            <a:r>
              <a:rPr lang="en-US" dirty="0"/>
              <a:t>= </a:t>
            </a:r>
            <a:r>
              <a:rPr lang="en-US" dirty="0" err="1"/>
              <a:t>cos</a:t>
            </a:r>
            <a:r>
              <a:rPr lang="en-US" dirty="0"/>
              <a:t>(time)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830761"/>
            <a:ext cx="19922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Vertical</a:t>
            </a:r>
          </a:p>
          <a:p>
            <a:r>
              <a:rPr lang="en-US" dirty="0" smtClean="0"/>
              <a:t>Position = </a:t>
            </a:r>
            <a:r>
              <a:rPr lang="en-US" dirty="0"/>
              <a:t>sin(time)</a:t>
            </a:r>
          </a:p>
        </p:txBody>
      </p:sp>
    </p:spTree>
    <p:extLst>
      <p:ext uri="{BB962C8B-B14F-4D97-AF65-F5344CB8AC3E}">
        <p14:creationId xmlns:p14="http://schemas.microsoft.com/office/powerpoint/2010/main" val="165887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 Note: Windowing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Animate signal with and without window function –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1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Show FFT with varying number of Bins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0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www.dspguide.com</a:t>
            </a:r>
            <a:r>
              <a:rPr lang="en-US" dirty="0"/>
              <a:t>/ch8/6.htm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8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Sine + Cosine is A Circle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963434" y="2228928"/>
            <a:ext cx="2701954" cy="27019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71993" y="55713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Horizontal Dimension </a:t>
            </a:r>
            <a:r>
              <a:rPr lang="en-US" dirty="0"/>
              <a:t>= sin(time)</a:t>
            </a:r>
          </a:p>
          <a:p>
            <a:r>
              <a:rPr lang="en-US" dirty="0" smtClean="0"/>
              <a:t>Vertical Dimension </a:t>
            </a:r>
            <a:r>
              <a:rPr lang="en-US" dirty="0"/>
              <a:t>= </a:t>
            </a:r>
            <a:r>
              <a:rPr lang="en-US" dirty="0" err="1"/>
              <a:t>cos</a:t>
            </a:r>
            <a:r>
              <a:rPr lang="en-US" dirty="0"/>
              <a:t>(time)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298700"/>
            <a:ext cx="2286000" cy="226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2292" y="2298700"/>
            <a:ext cx="227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WITH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5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Pointing Rotating Around A Circle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revolution is a </a:t>
            </a:r>
            <a:r>
              <a:rPr lang="en-US" b="1" dirty="0" smtClean="0"/>
              <a:t>circumference</a:t>
            </a:r>
          </a:p>
          <a:p>
            <a:r>
              <a:rPr lang="en-US" dirty="0" smtClean="0"/>
              <a:t>1</a:t>
            </a:r>
            <a:r>
              <a:rPr lang="en-US" b="1" dirty="0" smtClean="0"/>
              <a:t> circumference </a:t>
            </a:r>
            <a:r>
              <a:rPr lang="en-US" dirty="0" smtClean="0"/>
              <a:t>is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2π radius</a:t>
            </a:r>
            <a:r>
              <a:rPr lang="en-US" dirty="0" smtClean="0"/>
              <a:t>es</a:t>
            </a:r>
          </a:p>
          <a:p>
            <a:r>
              <a:rPr lang="en-US" dirty="0" smtClean="0"/>
              <a:t>In 1 second the point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travels 2</a:t>
            </a:r>
            <a:r>
              <a:rPr lang="en-US" b="1" dirty="0" smtClean="0"/>
              <a:t>π</a:t>
            </a:r>
            <a:r>
              <a:rPr lang="en-US" dirty="0" smtClean="0"/>
              <a:t> radius.</a:t>
            </a:r>
          </a:p>
          <a:p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4445152" y="2428175"/>
            <a:ext cx="4357991" cy="43579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6"/>
          </p:cNvCxnSpPr>
          <p:nvPr/>
        </p:nvCxnSpPr>
        <p:spPr>
          <a:xfrm flipV="1">
            <a:off x="6611696" y="4607171"/>
            <a:ext cx="2191447" cy="1257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4106402" y="2241379"/>
            <a:ext cx="4895963" cy="4696108"/>
          </a:xfrm>
          <a:custGeom>
            <a:avLst/>
            <a:gdLst>
              <a:gd name="connsiteX0" fmla="*/ 5674254 w 6105884"/>
              <a:gd name="connsiteY0" fmla="*/ 2938445 h 5211394"/>
              <a:gd name="connsiteX1" fmla="*/ 5624448 w 6105884"/>
              <a:gd name="connsiteY1" fmla="*/ 37104 h 5211394"/>
              <a:gd name="connsiteX2" fmla="*/ 793303 w 6105884"/>
              <a:gd name="connsiteY2" fmla="*/ 1518905 h 5211394"/>
              <a:gd name="connsiteX3" fmla="*/ 419761 w 6105884"/>
              <a:gd name="connsiteY3" fmla="*/ 4694193 h 5211394"/>
              <a:gd name="connsiteX4" fmla="*/ 4976975 w 6105884"/>
              <a:gd name="connsiteY4" fmla="*/ 5055304 h 5211394"/>
              <a:gd name="connsiteX5" fmla="*/ 5624448 w 6105884"/>
              <a:gd name="connsiteY5" fmla="*/ 3125227 h 5211394"/>
              <a:gd name="connsiteX0" fmla="*/ 5565221 w 5609412"/>
              <a:gd name="connsiteY0" fmla="*/ 2437351 h 4710300"/>
              <a:gd name="connsiteX1" fmla="*/ 2937974 w 5609412"/>
              <a:gd name="connsiteY1" fmla="*/ 58998 h 4710300"/>
              <a:gd name="connsiteX2" fmla="*/ 684270 w 5609412"/>
              <a:gd name="connsiteY2" fmla="*/ 1017811 h 4710300"/>
              <a:gd name="connsiteX3" fmla="*/ 310728 w 5609412"/>
              <a:gd name="connsiteY3" fmla="*/ 4193099 h 4710300"/>
              <a:gd name="connsiteX4" fmla="*/ 4867942 w 5609412"/>
              <a:gd name="connsiteY4" fmla="*/ 4554210 h 4710300"/>
              <a:gd name="connsiteX5" fmla="*/ 5515415 w 5609412"/>
              <a:gd name="connsiteY5" fmla="*/ 2624133 h 4710300"/>
              <a:gd name="connsiteX0" fmla="*/ 5565221 w 5623639"/>
              <a:gd name="connsiteY0" fmla="*/ 2378779 h 4651728"/>
              <a:gd name="connsiteX1" fmla="*/ 2937974 w 5623639"/>
              <a:gd name="connsiteY1" fmla="*/ 426 h 4651728"/>
              <a:gd name="connsiteX2" fmla="*/ 684270 w 5623639"/>
              <a:gd name="connsiteY2" fmla="*/ 959239 h 4651728"/>
              <a:gd name="connsiteX3" fmla="*/ 310728 w 5623639"/>
              <a:gd name="connsiteY3" fmla="*/ 4134527 h 4651728"/>
              <a:gd name="connsiteX4" fmla="*/ 4867942 w 5623639"/>
              <a:gd name="connsiteY4" fmla="*/ 4495638 h 4651728"/>
              <a:gd name="connsiteX5" fmla="*/ 5515415 w 5623639"/>
              <a:gd name="connsiteY5" fmla="*/ 2565561 h 4651728"/>
              <a:gd name="connsiteX0" fmla="*/ 5569198 w 5613425"/>
              <a:gd name="connsiteY0" fmla="*/ 2378361 h 4600459"/>
              <a:gd name="connsiteX1" fmla="*/ 2941951 w 5613425"/>
              <a:gd name="connsiteY1" fmla="*/ 8 h 4600459"/>
              <a:gd name="connsiteX2" fmla="*/ 675796 w 5613425"/>
              <a:gd name="connsiteY2" fmla="*/ 2353457 h 4600459"/>
              <a:gd name="connsiteX3" fmla="*/ 314705 w 5613425"/>
              <a:gd name="connsiteY3" fmla="*/ 4134109 h 4600459"/>
              <a:gd name="connsiteX4" fmla="*/ 4871919 w 5613425"/>
              <a:gd name="connsiteY4" fmla="*/ 4495220 h 4600459"/>
              <a:gd name="connsiteX5" fmla="*/ 5519392 w 5613425"/>
              <a:gd name="connsiteY5" fmla="*/ 2565143 h 4600459"/>
              <a:gd name="connsiteX0" fmla="*/ 5500512 w 5544739"/>
              <a:gd name="connsiteY0" fmla="*/ 2378367 h 4600465"/>
              <a:gd name="connsiteX1" fmla="*/ 2873265 w 5544739"/>
              <a:gd name="connsiteY1" fmla="*/ 14 h 4600465"/>
              <a:gd name="connsiteX2" fmla="*/ 607110 w 5544739"/>
              <a:gd name="connsiteY2" fmla="*/ 2353463 h 4600465"/>
              <a:gd name="connsiteX3" fmla="*/ 246019 w 5544739"/>
              <a:gd name="connsiteY3" fmla="*/ 4134115 h 4600465"/>
              <a:gd name="connsiteX4" fmla="*/ 4803233 w 5544739"/>
              <a:gd name="connsiteY4" fmla="*/ 4495226 h 4600465"/>
              <a:gd name="connsiteX5" fmla="*/ 5450706 w 5544739"/>
              <a:gd name="connsiteY5" fmla="*/ 2565149 h 4600465"/>
              <a:gd name="connsiteX0" fmla="*/ 4893457 w 4937684"/>
              <a:gd name="connsiteY0" fmla="*/ 2378362 h 4881899"/>
              <a:gd name="connsiteX1" fmla="*/ 2266210 w 4937684"/>
              <a:gd name="connsiteY1" fmla="*/ 9 h 4881899"/>
              <a:gd name="connsiteX2" fmla="*/ 55 w 4937684"/>
              <a:gd name="connsiteY2" fmla="*/ 2353458 h 4881899"/>
              <a:gd name="connsiteX3" fmla="*/ 2328467 w 4937684"/>
              <a:gd name="connsiteY3" fmla="*/ 4694455 h 4881899"/>
              <a:gd name="connsiteX4" fmla="*/ 4196178 w 4937684"/>
              <a:gd name="connsiteY4" fmla="*/ 4495221 h 4881899"/>
              <a:gd name="connsiteX5" fmla="*/ 4843651 w 4937684"/>
              <a:gd name="connsiteY5" fmla="*/ 2565144 h 4881899"/>
              <a:gd name="connsiteX0" fmla="*/ 4893457 w 4937684"/>
              <a:gd name="connsiteY0" fmla="*/ 2378362 h 4736788"/>
              <a:gd name="connsiteX1" fmla="*/ 2266210 w 4937684"/>
              <a:gd name="connsiteY1" fmla="*/ 9 h 4736788"/>
              <a:gd name="connsiteX2" fmla="*/ 55 w 4937684"/>
              <a:gd name="connsiteY2" fmla="*/ 2353458 h 4736788"/>
              <a:gd name="connsiteX3" fmla="*/ 2328467 w 4937684"/>
              <a:gd name="connsiteY3" fmla="*/ 4694455 h 4736788"/>
              <a:gd name="connsiteX4" fmla="*/ 4196178 w 4937684"/>
              <a:gd name="connsiteY4" fmla="*/ 4495221 h 4736788"/>
              <a:gd name="connsiteX5" fmla="*/ 4843651 w 4937684"/>
              <a:gd name="connsiteY5" fmla="*/ 2565144 h 4736788"/>
              <a:gd name="connsiteX0" fmla="*/ 4894515 w 4938742"/>
              <a:gd name="connsiteY0" fmla="*/ 2378368 h 4736794"/>
              <a:gd name="connsiteX1" fmla="*/ 2267268 w 4938742"/>
              <a:gd name="connsiteY1" fmla="*/ 15 h 4736794"/>
              <a:gd name="connsiteX2" fmla="*/ 1113 w 4938742"/>
              <a:gd name="connsiteY2" fmla="*/ 2353464 h 4736794"/>
              <a:gd name="connsiteX3" fmla="*/ 2329525 w 4938742"/>
              <a:gd name="connsiteY3" fmla="*/ 4694461 h 4736794"/>
              <a:gd name="connsiteX4" fmla="*/ 4197236 w 4938742"/>
              <a:gd name="connsiteY4" fmla="*/ 4495227 h 4736794"/>
              <a:gd name="connsiteX5" fmla="*/ 4844709 w 4938742"/>
              <a:gd name="connsiteY5" fmla="*/ 2565150 h 4736794"/>
              <a:gd name="connsiteX0" fmla="*/ 4894515 w 4938742"/>
              <a:gd name="connsiteY0" fmla="*/ 2378368 h 4694995"/>
              <a:gd name="connsiteX1" fmla="*/ 2267268 w 4938742"/>
              <a:gd name="connsiteY1" fmla="*/ 15 h 4694995"/>
              <a:gd name="connsiteX2" fmla="*/ 1113 w 4938742"/>
              <a:gd name="connsiteY2" fmla="*/ 2353464 h 4694995"/>
              <a:gd name="connsiteX3" fmla="*/ 2329525 w 4938742"/>
              <a:gd name="connsiteY3" fmla="*/ 4694461 h 4694995"/>
              <a:gd name="connsiteX4" fmla="*/ 4844709 w 4938742"/>
              <a:gd name="connsiteY4" fmla="*/ 2565150 h 4694995"/>
              <a:gd name="connsiteX0" fmla="*/ 4894515 w 4938742"/>
              <a:gd name="connsiteY0" fmla="*/ 2378368 h 4696108"/>
              <a:gd name="connsiteX1" fmla="*/ 2267268 w 4938742"/>
              <a:gd name="connsiteY1" fmla="*/ 15 h 4696108"/>
              <a:gd name="connsiteX2" fmla="*/ 1113 w 4938742"/>
              <a:gd name="connsiteY2" fmla="*/ 2353464 h 4696108"/>
              <a:gd name="connsiteX3" fmla="*/ 2329525 w 4938742"/>
              <a:gd name="connsiteY3" fmla="*/ 4694461 h 4696108"/>
              <a:gd name="connsiteX4" fmla="*/ 4844709 w 4938742"/>
              <a:gd name="connsiteY4" fmla="*/ 2565150 h 4696108"/>
              <a:gd name="connsiteX0" fmla="*/ 4894515 w 4894515"/>
              <a:gd name="connsiteY0" fmla="*/ 2378368 h 4696108"/>
              <a:gd name="connsiteX1" fmla="*/ 2267268 w 4894515"/>
              <a:gd name="connsiteY1" fmla="*/ 15 h 4696108"/>
              <a:gd name="connsiteX2" fmla="*/ 1113 w 4894515"/>
              <a:gd name="connsiteY2" fmla="*/ 2353464 h 4696108"/>
              <a:gd name="connsiteX3" fmla="*/ 2329525 w 4894515"/>
              <a:gd name="connsiteY3" fmla="*/ 4694461 h 4696108"/>
              <a:gd name="connsiteX4" fmla="*/ 4844709 w 4894515"/>
              <a:gd name="connsiteY4" fmla="*/ 2565150 h 4696108"/>
              <a:gd name="connsiteX0" fmla="*/ 4895963 w 4895963"/>
              <a:gd name="connsiteY0" fmla="*/ 2378368 h 4696108"/>
              <a:gd name="connsiteX1" fmla="*/ 2268716 w 4895963"/>
              <a:gd name="connsiteY1" fmla="*/ 15 h 4696108"/>
              <a:gd name="connsiteX2" fmla="*/ 2561 w 4895963"/>
              <a:gd name="connsiteY2" fmla="*/ 2353464 h 4696108"/>
              <a:gd name="connsiteX3" fmla="*/ 2330973 w 4895963"/>
              <a:gd name="connsiteY3" fmla="*/ 4694461 h 4696108"/>
              <a:gd name="connsiteX4" fmla="*/ 4846157 w 4895963"/>
              <a:gd name="connsiteY4" fmla="*/ 2565150 h 469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5963" h="4696108">
                <a:moveTo>
                  <a:pt x="4895963" y="2378368"/>
                </a:moveTo>
                <a:cubicBezTo>
                  <a:pt x="4729945" y="448290"/>
                  <a:pt x="3968333" y="4166"/>
                  <a:pt x="2268716" y="15"/>
                </a:cubicBezTo>
                <a:cubicBezTo>
                  <a:pt x="569099" y="-4136"/>
                  <a:pt x="-45169" y="848833"/>
                  <a:pt x="2561" y="2353464"/>
                </a:cubicBezTo>
                <a:cubicBezTo>
                  <a:pt x="50291" y="3858095"/>
                  <a:pt x="1523707" y="4659180"/>
                  <a:pt x="2330973" y="4694461"/>
                </a:cubicBezTo>
                <a:cubicBezTo>
                  <a:pt x="3138239" y="4729742"/>
                  <a:pt x="4807765" y="4204159"/>
                  <a:pt x="4846157" y="256515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187079"/>
              </p:ext>
            </p:extLst>
          </p:nvPr>
        </p:nvGraphicFramePr>
        <p:xfrm>
          <a:off x="546240" y="4925636"/>
          <a:ext cx="3151279" cy="740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4" imgW="1676400" imgH="393700" progId="Equation.3">
                  <p:embed/>
                </p:oleObj>
              </mc:Choice>
              <mc:Fallback>
                <p:oleObj name="Equation" r:id="rId4" imgW="1676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240" y="4925636"/>
                        <a:ext cx="3151279" cy="740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56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Rotate At Different Speeds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13091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Think of hands of a clock. The hands move at different speeds/frequencies.</a:t>
            </a:r>
          </a:p>
          <a:p>
            <a:r>
              <a:rPr lang="en-US" dirty="0" smtClean="0"/>
              <a:t>Hour hand - 2π radius/3600 seconds</a:t>
            </a:r>
          </a:p>
          <a:p>
            <a:r>
              <a:rPr lang="en-US" dirty="0" smtClean="0"/>
              <a:t>Minute hand - 2π radius/60 seconds</a:t>
            </a:r>
          </a:p>
          <a:p>
            <a:r>
              <a:rPr lang="en-US" dirty="0" smtClean="0"/>
              <a:t>Second hand - 2π radius/1 second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18959" y="1600200"/>
            <a:ext cx="194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="1" dirty="0" smtClean="0"/>
              <a:t>π2.77e-4 Hz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18959" y="2100086"/>
            <a:ext cx="194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="1" dirty="0" smtClean="0"/>
              <a:t>π1.66e-2 Hz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8959" y="2675391"/>
            <a:ext cx="194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="1" dirty="0" smtClean="0"/>
              <a:t>π1 Hz</a:t>
            </a:r>
            <a:endParaRPr lang="en-US" dirty="0"/>
          </a:p>
        </p:txBody>
      </p:sp>
      <p:pic>
        <p:nvPicPr>
          <p:cNvPr id="8" name="Picture 7" descr="fourier_oscon_clock_hand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30" y="3375037"/>
            <a:ext cx="3731270" cy="373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90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of Measured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3931" y="4444446"/>
            <a:ext cx="6545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Digital data is </a:t>
            </a:r>
            <a:r>
              <a:rPr lang="en-US" b="1" dirty="0" smtClean="0"/>
              <a:t>discrete </a:t>
            </a:r>
            <a:r>
              <a:rPr lang="en-US" dirty="0" smtClean="0"/>
              <a:t>and measured at a </a:t>
            </a:r>
            <a:r>
              <a:rPr lang="en-US" b="1" dirty="0" smtClean="0"/>
              <a:t>fixed interval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Time time </a:t>
            </a:r>
            <a:r>
              <a:rPr lang="en-US" dirty="0" smtClean="0"/>
              <a:t>axis is really </a:t>
            </a:r>
            <a:r>
              <a:rPr lang="en-US" b="1" dirty="0" smtClean="0"/>
              <a:t>samples.</a:t>
            </a:r>
          </a:p>
          <a:p>
            <a:r>
              <a:rPr lang="en-US" dirty="0" smtClean="0"/>
              <a:t>Samples are collected every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s</a:t>
            </a:r>
            <a:r>
              <a:rPr lang="en-US" dirty="0" smtClean="0"/>
              <a:t> seconds, or a </a:t>
            </a:r>
            <a:r>
              <a:rPr lang="en-US" b="1" dirty="0" smtClean="0"/>
              <a:t>frequency of </a:t>
            </a:r>
            <a:r>
              <a:rPr lang="en-US" b="1" dirty="0" err="1" smtClean="0"/>
              <a:t>F</a:t>
            </a:r>
            <a:r>
              <a:rPr lang="en-US" b="1" baseline="-25000" dirty="0" err="1" smtClean="0"/>
              <a:t>s</a:t>
            </a:r>
            <a:r>
              <a:rPr lang="en-US" b="1" dirty="0" smtClean="0"/>
              <a:t> = 1/</a:t>
            </a:r>
            <a:r>
              <a:rPr lang="en-US" b="1" dirty="0" err="1" smtClean="0"/>
              <a:t>T</a:t>
            </a:r>
            <a:r>
              <a:rPr lang="en-US" b="1" baseline="-25000" dirty="0" err="1" smtClean="0"/>
              <a:t>s</a:t>
            </a:r>
            <a:endParaRPr lang="en-US" baseline="-25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42" y="1143438"/>
            <a:ext cx="4851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1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Projecting Onto the Circle</a:t>
            </a:r>
            <a:endParaRPr lang="en-US" dirty="0"/>
          </a:p>
        </p:txBody>
      </p:sp>
      <p:pic>
        <p:nvPicPr>
          <p:cNvPr id="5" name="Picture 4" descr="fourier_oscon_sm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364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we </a:t>
            </a:r>
            <a:r>
              <a:rPr lang="en-US" b="1" dirty="0" smtClean="0"/>
              <a:t>Wrapped</a:t>
            </a:r>
            <a:r>
              <a:rPr lang="en-US" dirty="0" smtClean="0"/>
              <a:t> Our Signal Around a Circle?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dimensional data becomes 2 dimensional data!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451" y="2457051"/>
            <a:ext cx="4267248" cy="42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3343</TotalTime>
  <Words>1294</Words>
  <Application>Microsoft Macintosh PowerPoint</Application>
  <PresentationFormat>On-screen Show (4:3)</PresentationFormat>
  <Paragraphs>169</Paragraphs>
  <Slides>32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Equation</vt:lpstr>
      <vt:lpstr>Time Series Super Powers</vt:lpstr>
      <vt:lpstr>This is the story of a moving point</vt:lpstr>
      <vt:lpstr>Then it moved in 2 dimensions</vt:lpstr>
      <vt:lpstr>Sine + Cosine is A Circle</vt:lpstr>
      <vt:lpstr>A Pointing Rotating Around A Circle</vt:lpstr>
      <vt:lpstr>Points Rotate At Different Speeds</vt:lpstr>
      <vt:lpstr>Time Series of Measured Data</vt:lpstr>
      <vt:lpstr>Projecting Onto the Circle</vt:lpstr>
      <vt:lpstr>What if we Wrapped Our Signal Around a Circle?</vt:lpstr>
      <vt:lpstr>What Happened to Time?</vt:lpstr>
      <vt:lpstr>Mapping the Signal on Different Frequency Circles</vt:lpstr>
      <vt:lpstr>So Now we Have a Bunch of Measurements in 2 Dimensions …</vt:lpstr>
      <vt:lpstr>Adding 2Dimensional Lines</vt:lpstr>
      <vt:lpstr>Vectors have Lengths and Angles</vt:lpstr>
      <vt:lpstr>PowerPoint Presentation</vt:lpstr>
      <vt:lpstr>Average the 2D Signal</vt:lpstr>
      <vt:lpstr>How about a different Signal?</vt:lpstr>
      <vt:lpstr>How about a Different Signal?</vt:lpstr>
      <vt:lpstr>Leonard Euler</vt:lpstr>
      <vt:lpstr>Mathematically This Is</vt:lpstr>
      <vt:lpstr>The Process</vt:lpstr>
      <vt:lpstr>Dot Product of Measurements and Phase Vector</vt:lpstr>
      <vt:lpstr>Take Note</vt:lpstr>
      <vt:lpstr>A View in Reverse</vt:lpstr>
      <vt:lpstr>Python!</vt:lpstr>
      <vt:lpstr>Fast Fourier Transform (FFT)</vt:lpstr>
      <vt:lpstr>What Does the FFT Return?</vt:lpstr>
      <vt:lpstr>What Frequencies Does the Output Correspond to?</vt:lpstr>
      <vt:lpstr>How Many Bins?</vt:lpstr>
      <vt:lpstr>Practical Note: Windowing Functions</vt:lpstr>
      <vt:lpstr>Show FFT with varying number of Bins</vt:lpstr>
      <vt:lpstr>Helpful 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Super Powers</dc:title>
  <dc:creator>William Cox</dc:creator>
  <cp:lastModifiedBy>William Cox</cp:lastModifiedBy>
  <cp:revision>32</cp:revision>
  <dcterms:created xsi:type="dcterms:W3CDTF">2014-05-26T14:11:53Z</dcterms:created>
  <dcterms:modified xsi:type="dcterms:W3CDTF">2014-06-10T00:39:01Z</dcterms:modified>
</cp:coreProperties>
</file>